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0" r:id="rId2"/>
    <p:sldId id="256" r:id="rId3"/>
    <p:sldId id="261" r:id="rId4"/>
    <p:sldId id="262" r:id="rId5"/>
    <p:sldId id="265" r:id="rId6"/>
    <p:sldId id="264" r:id="rId7"/>
    <p:sldId id="266" r:id="rId8"/>
  </p:sldIdLst>
  <p:sldSz cx="6858000" cy="9144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0BF"/>
    <a:srgbClr val="009999"/>
    <a:srgbClr val="B9CFDD"/>
    <a:srgbClr val="78A3BE"/>
    <a:srgbClr val="399CA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9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57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B0CC2-F8F4-43CA-B001-D3A9F39A1E9F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015B-6876-4AF1-91FE-E8426FE701B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72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015B-6876-4AF1-91FE-E8426FE701B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23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14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8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6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8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95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44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15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1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8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64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26BD-2094-4C22-A02A-55F219686C60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B140-AA2E-418A-932E-300812E7488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65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25911" y="8449065"/>
            <a:ext cx="636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i="1" dirty="0">
                <a:solidFill>
                  <a:schemeClr val="bg1">
                    <a:lumMod val="50000"/>
                  </a:schemeClr>
                </a:solidFill>
              </a:rPr>
              <a:t>Enero 2022</a:t>
            </a:r>
            <a:endParaRPr lang="es-E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D4619AA-EF25-46D0-AB3F-C21B43F4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82818" y="580796"/>
            <a:ext cx="3892364" cy="1358343"/>
          </a:xfrm>
          <a:prstGeom prst="rect">
            <a:avLst/>
          </a:prstGeom>
          <a:effectLst>
            <a:outerShdw blurRad="1016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AF43703-43D3-4FE8-B5EF-BCC118227458}"/>
              </a:ext>
            </a:extLst>
          </p:cNvPr>
          <p:cNvSpPr txBox="1">
            <a:spLocks/>
          </p:cNvSpPr>
          <p:nvPr/>
        </p:nvSpPr>
        <p:spPr>
          <a:xfrm>
            <a:off x="225911" y="2076969"/>
            <a:ext cx="6338945" cy="2215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dirty="0">
                <a:solidFill>
                  <a:schemeClr val="tx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Ecosistema de Medición Integrada para la Detección Oportuna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50DA37F-81B7-4635-8ACF-A00D400FB0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7785" y="7392272"/>
            <a:ext cx="2662429" cy="6696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217ACFF-7A91-45C3-B8CF-7DDFCDF67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34432"/>
            <a:ext cx="6858000" cy="850240"/>
          </a:xfrm>
          <a:solidFill>
            <a:srgbClr val="20A0BF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72000" bIns="72000" anchor="t" anchorCtr="0">
            <a:normAutofit fontScale="90000"/>
          </a:bodyPr>
          <a:lstStyle>
            <a:lvl1pPr algn="ctr">
              <a:defRPr sz="2800">
                <a:latin typeface="+mj-lt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Guía rápida para la utilización de </a:t>
            </a:r>
            <a:br>
              <a:rPr lang="es-MX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Embarazo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C14BA9F-D192-463F-81EA-27B7602B4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0378" y="4020534"/>
            <a:ext cx="2337244" cy="2396565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14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635310" y="4578092"/>
            <a:ext cx="3587380" cy="1039426"/>
          </a:xfrm>
          <a:prstGeom prst="roundRect">
            <a:avLst>
              <a:gd name="adj" fmla="val 8250"/>
            </a:avLst>
          </a:prstGeom>
          <a:noFill/>
          <a:ln w="12700">
            <a:solidFill>
              <a:srgbClr val="B9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0" bIns="72000" rtlCol="0" anchor="ctr"/>
          <a:lstStyle/>
          <a:p>
            <a:pPr marL="90488" indent="-90488">
              <a:lnSpc>
                <a:spcPct val="110000"/>
              </a:lnSpc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Ingreso entregado por el CENAPRECE para las autoridades Estatales y Jurisdiccionales </a:t>
            </a:r>
          </a:p>
          <a:p>
            <a:pPr marL="90488" indent="-90488">
              <a:lnSpc>
                <a:spcPct val="110000"/>
              </a:lnSpc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Clave de acceso basada en la CLUES de la Unidad y una contraseña </a:t>
            </a:r>
            <a:endParaRPr lang="es-E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42230" y="2060045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Gerencial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42230" y="1672328"/>
            <a:ext cx="6361917" cy="3074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419" sz="15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1. Ingreso</a:t>
            </a:r>
            <a:endParaRPr lang="es-ES" sz="1500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BD232A-375F-4499-BA3F-741C01AB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230" y="176898"/>
            <a:ext cx="2582969" cy="901395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4B0B533-FCFC-41F7-839F-6D1FB3F2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5251"/>
            <a:ext cx="6858000" cy="262900"/>
          </a:xfrm>
          <a:solidFill>
            <a:srgbClr val="20A0BF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anchor="ctr" anchorCtr="0">
            <a:noAutofit/>
          </a:bodyPr>
          <a:lstStyle>
            <a:lvl1pPr algn="ctr">
              <a:defRPr sz="2800">
                <a:latin typeface="+mj-lt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MIDO Embarazo v4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C7BC0C-1C56-4DA5-A787-3B3E11DDC9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7225" r="5173"/>
          <a:stretch/>
        </p:blipFill>
        <p:spPr>
          <a:xfrm>
            <a:off x="1635310" y="2465505"/>
            <a:ext cx="3587380" cy="2017781"/>
          </a:xfrm>
          <a:prstGeom prst="rect">
            <a:avLst/>
          </a:prstGeom>
        </p:spPr>
      </p:pic>
      <p:sp>
        <p:nvSpPr>
          <p:cNvPr id="28" name="Rectángulo redondeado 17">
            <a:extLst>
              <a:ext uri="{FF2B5EF4-FFF2-40B4-BE49-F238E27FC236}">
                <a16:creationId xmlns:a16="http://schemas.microsoft.com/office/drawing/2014/main" id="{4B5089AB-7A6D-4AB0-AA19-8A6E1143B10F}"/>
              </a:ext>
            </a:extLst>
          </p:cNvPr>
          <p:cNvSpPr/>
          <p:nvPr/>
        </p:nvSpPr>
        <p:spPr>
          <a:xfrm>
            <a:off x="242229" y="5769517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Experto MIDO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7EE047E1-86A5-4A15-BE3C-1E8B886E1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8793" y="148417"/>
            <a:ext cx="956977" cy="981266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38" name="Rectángulo redondeado 6">
            <a:extLst>
              <a:ext uri="{FF2B5EF4-FFF2-40B4-BE49-F238E27FC236}">
                <a16:creationId xmlns:a16="http://schemas.microsoft.com/office/drawing/2014/main" id="{ED71E11A-3FE7-49B3-8138-6D83F53F5491}"/>
              </a:ext>
            </a:extLst>
          </p:cNvPr>
          <p:cNvSpPr/>
          <p:nvPr/>
        </p:nvSpPr>
        <p:spPr>
          <a:xfrm>
            <a:off x="1635311" y="8284077"/>
            <a:ext cx="3587380" cy="625157"/>
          </a:xfrm>
          <a:prstGeom prst="roundRect">
            <a:avLst>
              <a:gd name="adj" fmla="val 3701"/>
            </a:avLst>
          </a:prstGeom>
          <a:noFill/>
          <a:ln w="12700">
            <a:solidFill>
              <a:srgbClr val="B9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0" bIns="72000" rtlCol="0" anchor="ctr"/>
          <a:lstStyle/>
          <a:p>
            <a:pPr marL="90488" indent="-90488">
              <a:lnSpc>
                <a:spcPct val="110000"/>
              </a:lnSpc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Ingreso con clave proporcionada por las autoridades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95E58D8-412B-4914-B601-84A522B614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7225" r="5173"/>
          <a:stretch/>
        </p:blipFill>
        <p:spPr>
          <a:xfrm>
            <a:off x="1635310" y="6184416"/>
            <a:ext cx="3587380" cy="2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662364" y="2488513"/>
            <a:ext cx="2941784" cy="1778688"/>
          </a:xfrm>
          <a:prstGeom prst="roundRect">
            <a:avLst>
              <a:gd name="adj" fmla="val 3701"/>
            </a:avLst>
          </a:prstGeom>
          <a:noFill/>
          <a:ln w="12700">
            <a:solidFill>
              <a:srgbClr val="B9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0" bIns="72000" rtlCol="0" anchor="ctr"/>
          <a:lstStyle/>
          <a:p>
            <a:pPr marL="90488" indent="-90488">
              <a:lnSpc>
                <a:spcPct val="110000"/>
              </a:lnSpc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Ingreso por buscador de pacientes adultos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662364" y="4982980"/>
            <a:ext cx="2941784" cy="1480517"/>
          </a:xfrm>
          <a:prstGeom prst="roundRect">
            <a:avLst>
              <a:gd name="adj" fmla="val 1751"/>
            </a:avLst>
          </a:prstGeom>
          <a:noFill/>
          <a:ln>
            <a:solidFill>
              <a:srgbClr val="B9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no se localiza a la mujer, se hace un registro nuevo</a:t>
            </a:r>
            <a:endParaRPr lang="es-419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242230" y="2060045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Ingreso por buscador de paciente adulto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42230" y="1672328"/>
            <a:ext cx="6361917" cy="3074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419" sz="15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Registro</a:t>
            </a:r>
            <a:endParaRPr lang="es-ES" sz="1500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BD232A-375F-4499-BA3F-741C01AB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230" y="176898"/>
            <a:ext cx="2582969" cy="901395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4B0B533-FCFC-41F7-839F-6D1FB3F2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5251"/>
            <a:ext cx="6858000" cy="262900"/>
          </a:xfrm>
          <a:solidFill>
            <a:srgbClr val="20A0BF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anchor="ctr" anchorCtr="0">
            <a:noAutofit/>
          </a:bodyPr>
          <a:lstStyle>
            <a:lvl1pPr algn="ctr">
              <a:defRPr sz="2800">
                <a:latin typeface="+mj-lt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MIDO Embarazo v4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1A643-2729-4E8E-B785-296A2D6F2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9037" y="2060045"/>
            <a:ext cx="1876425" cy="1924050"/>
          </a:xfrm>
          <a:prstGeom prst="rect">
            <a:avLst/>
          </a:prstGeom>
        </p:spPr>
      </p:pic>
      <p:sp>
        <p:nvSpPr>
          <p:cNvPr id="28" name="Rectángulo redondeado 17">
            <a:extLst>
              <a:ext uri="{FF2B5EF4-FFF2-40B4-BE49-F238E27FC236}">
                <a16:creationId xmlns:a16="http://schemas.microsoft.com/office/drawing/2014/main" id="{4B5089AB-7A6D-4AB0-AA19-8A6E1143B10F}"/>
              </a:ext>
            </a:extLst>
          </p:cNvPr>
          <p:cNvSpPr/>
          <p:nvPr/>
        </p:nvSpPr>
        <p:spPr>
          <a:xfrm>
            <a:off x="242229" y="4561331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 de Mujeres y Mujeres Embarazadas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E7DE8CA-78D7-48BC-982E-9F2FF2C77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8793" y="148417"/>
            <a:ext cx="956977" cy="981266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D0A33B2-F07E-4C28-87C0-44B945F315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64" t="6524" r="6823"/>
          <a:stretch/>
        </p:blipFill>
        <p:spPr>
          <a:xfrm>
            <a:off x="487216" y="2488513"/>
            <a:ext cx="2941784" cy="1851464"/>
          </a:xfrm>
          <a:prstGeom prst="rect">
            <a:avLst/>
          </a:prstGeom>
          <a:ln w="3175" cap="flat" cmpd="sng" algn="ctr">
            <a:solidFill>
              <a:srgbClr val="B7C9D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BBFDFD-38EF-49AD-8F78-03C5662F4AD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7216" y="4982981"/>
            <a:ext cx="2941784" cy="1480517"/>
          </a:xfrm>
          <a:prstGeom prst="rect">
            <a:avLst/>
          </a:prstGeom>
          <a:ln w="3175" cap="flat" cmpd="sng" algn="ctr">
            <a:solidFill>
              <a:srgbClr val="B7C9D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9E8E28-A666-4189-AD4A-690A372E52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928" t="27527" r="14810" b="18635"/>
          <a:stretch/>
        </p:blipFill>
        <p:spPr bwMode="auto">
          <a:xfrm>
            <a:off x="487217" y="6641308"/>
            <a:ext cx="2941784" cy="1221558"/>
          </a:xfrm>
          <a:prstGeom prst="rect">
            <a:avLst/>
          </a:prstGeom>
          <a:ln w="3175" cap="flat" cmpd="sng" algn="ctr">
            <a:solidFill>
              <a:srgbClr val="B7C9D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ángulo redondeado 15">
            <a:extLst>
              <a:ext uri="{FF2B5EF4-FFF2-40B4-BE49-F238E27FC236}">
                <a16:creationId xmlns:a16="http://schemas.microsoft.com/office/drawing/2014/main" id="{C623C42E-3606-448E-BF2A-80A9C7F14D78}"/>
              </a:ext>
            </a:extLst>
          </p:cNvPr>
          <p:cNvSpPr/>
          <p:nvPr/>
        </p:nvSpPr>
        <p:spPr>
          <a:xfrm>
            <a:off x="3662364" y="6622246"/>
            <a:ext cx="2941784" cy="1480517"/>
          </a:xfrm>
          <a:prstGeom prst="roundRect">
            <a:avLst>
              <a:gd name="adj" fmla="val 1751"/>
            </a:avLst>
          </a:prstGeom>
          <a:noFill/>
          <a:ln>
            <a:solidFill>
              <a:srgbClr val="B9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10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 de la persona (nuevo paciente)</a:t>
            </a:r>
          </a:p>
          <a:p>
            <a:pPr marL="295275" indent="-133350">
              <a:lnSpc>
                <a:spcPct val="110000"/>
              </a:lnSpc>
              <a:spcAft>
                <a:spcPts val="600"/>
              </a:spcAft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vez capturada la persona, marcada la opción “MUJER” el sistema despliega la pregunta, ¿Esta embarazada? </a:t>
            </a:r>
            <a:endParaRPr lang="es-419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6B4C7F-0EEA-434D-8C79-86C0C5E843B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449" t="54446" r="20383" b="27144"/>
          <a:stretch/>
        </p:blipFill>
        <p:spPr bwMode="auto">
          <a:xfrm>
            <a:off x="1480486" y="7986877"/>
            <a:ext cx="1948514" cy="623724"/>
          </a:xfrm>
          <a:prstGeom prst="rect">
            <a:avLst/>
          </a:prstGeom>
          <a:ln w="3175" cap="flat" cmpd="sng" algn="ctr">
            <a:solidFill>
              <a:srgbClr val="B7C9D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43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352550" y="2555187"/>
            <a:ext cx="5251599" cy="1304319"/>
          </a:xfrm>
          <a:prstGeom prst="roundRect">
            <a:avLst>
              <a:gd name="adj" fmla="val 3701"/>
            </a:avLst>
          </a:prstGeom>
          <a:noFill/>
          <a:ln w="12700">
            <a:solidFill>
              <a:srgbClr val="B9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180000" rtlCol="0" anchor="ctr"/>
          <a:lstStyle/>
          <a:p>
            <a:pPr marL="171450" indent="-171450">
              <a:lnSpc>
                <a:spcPct val="114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MX" sz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CASO 1</a:t>
            </a:r>
          </a:p>
          <a:p>
            <a:pPr marL="90488" indent="-90488">
              <a:lnSpc>
                <a:spcPct val="114000"/>
              </a:lnSpc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la respuesta es </a:t>
            </a:r>
            <a:r>
              <a:rPr lang="es-MX" sz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NEGATIVA/NO SABE O NO RESPONDE</a:t>
            </a: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 habilita la captura de una Hoja Filtro, en caso de </a:t>
            </a:r>
            <a:r>
              <a:rPr lang="es-MX" sz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</a:t>
            </a: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tener un retraso en su regla mayor a 45 días sigue con una captura como MIDO Adulto, caso contrario direcciona a MIDO Embarazo.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42230" y="2060045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Respuesta a la pregunta ¿Está embarazada?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42230" y="1672328"/>
            <a:ext cx="6361917" cy="3074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419" sz="15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Registro</a:t>
            </a:r>
            <a:endParaRPr lang="es-ES" sz="1500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BD232A-375F-4499-BA3F-741C01AB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230" y="176898"/>
            <a:ext cx="2582969" cy="901395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4B0B533-FCFC-41F7-839F-6D1FB3F2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5251"/>
            <a:ext cx="6858000" cy="262900"/>
          </a:xfrm>
          <a:solidFill>
            <a:srgbClr val="20A0BF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anchor="ctr" anchorCtr="0">
            <a:noAutofit/>
          </a:bodyPr>
          <a:lstStyle>
            <a:lvl1pPr algn="ctr">
              <a:defRPr sz="2800">
                <a:latin typeface="+mj-lt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MIDO Embarazo v4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E7DE8CA-78D7-48BC-982E-9F2FF2C77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8793" y="148417"/>
            <a:ext cx="956977" cy="981266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8754650-3B2C-4D67-B153-E6BBBC248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851" y="2555187"/>
            <a:ext cx="933137" cy="956820"/>
          </a:xfrm>
          <a:prstGeom prst="rect">
            <a:avLst/>
          </a:prstGeom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5C9385-ADD5-4A90-9A41-0E6AC4ED44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685" t="21405" r="31907" b="20609"/>
          <a:stretch/>
        </p:blipFill>
        <p:spPr bwMode="auto">
          <a:xfrm>
            <a:off x="1352550" y="4050974"/>
            <a:ext cx="4203848" cy="2761954"/>
          </a:xfrm>
          <a:prstGeom prst="rect">
            <a:avLst/>
          </a:prstGeom>
          <a:ln w="3175" cap="flat" cmpd="sng" algn="ctr">
            <a:solidFill>
              <a:srgbClr val="B7C9D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565E60-4D51-4192-AF90-4DAD7315C1C6}"/>
              </a:ext>
            </a:extLst>
          </p:cNvPr>
          <p:cNvPicPr/>
          <p:nvPr/>
        </p:nvPicPr>
        <p:blipFill rotWithShape="1">
          <a:blip r:embed="rId9"/>
          <a:srcRect l="22895" t="52206" r="36330" b="20335"/>
          <a:stretch/>
        </p:blipFill>
        <p:spPr bwMode="auto">
          <a:xfrm>
            <a:off x="1352550" y="7004396"/>
            <a:ext cx="4203848" cy="1340541"/>
          </a:xfrm>
          <a:prstGeom prst="rect">
            <a:avLst/>
          </a:prstGeom>
          <a:ln w="3175" cap="flat" cmpd="sng" algn="ctr">
            <a:solidFill>
              <a:srgbClr val="B7C9D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34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352550" y="2555187"/>
            <a:ext cx="5251599" cy="962025"/>
          </a:xfrm>
          <a:prstGeom prst="roundRect">
            <a:avLst>
              <a:gd name="adj" fmla="val 3701"/>
            </a:avLst>
          </a:prstGeom>
          <a:noFill/>
          <a:ln w="12700">
            <a:solidFill>
              <a:srgbClr val="B9C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0" bIns="180000" rtlCol="0" anchor="ctr"/>
          <a:lstStyle/>
          <a:p>
            <a:pPr marL="171450" indent="-171450">
              <a:lnSpc>
                <a:spcPct val="114000"/>
              </a:lnSpc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MX" sz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CASO 2</a:t>
            </a:r>
          </a:p>
          <a:p>
            <a:pPr marL="90488" indent="-90488">
              <a:lnSpc>
                <a:spcPct val="114000"/>
              </a:lnSpc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la respuesta es </a:t>
            </a:r>
            <a:r>
              <a:rPr lang="es-MX" sz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POSITIVA</a:t>
            </a: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 sistema en automático direcciona a </a:t>
            </a:r>
            <a:r>
              <a:rPr lang="es-MX" sz="12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MIDO Embarazo</a:t>
            </a: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42230" y="2060045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Respuesta a la pregunta ¿Está embarazada?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42230" y="1672328"/>
            <a:ext cx="6361917" cy="3074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419" sz="15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Registro</a:t>
            </a:r>
            <a:endParaRPr lang="es-ES" sz="1500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BD232A-375F-4499-BA3F-741C01AB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230" y="176898"/>
            <a:ext cx="2582969" cy="901395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4B0B533-FCFC-41F7-839F-6D1FB3F2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5251"/>
            <a:ext cx="6858000" cy="262900"/>
          </a:xfrm>
          <a:solidFill>
            <a:srgbClr val="20A0BF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anchor="ctr" anchorCtr="0">
            <a:noAutofit/>
          </a:bodyPr>
          <a:lstStyle>
            <a:lvl1pPr algn="ctr">
              <a:defRPr sz="2800">
                <a:latin typeface="+mj-lt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MIDO Embarazo v4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E7DE8CA-78D7-48BC-982E-9F2FF2C77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8793" y="148417"/>
            <a:ext cx="956977" cy="981266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DEF7FDD-B448-4761-8F92-982755FE8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851" y="2555187"/>
            <a:ext cx="938213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60EF2-16FA-453A-9FD3-FC0551720681}"/>
              </a:ext>
            </a:extLst>
          </p:cNvPr>
          <p:cNvPicPr/>
          <p:nvPr/>
        </p:nvPicPr>
        <p:blipFill rotWithShape="1">
          <a:blip r:embed="rId7"/>
          <a:srcRect l="8130" t="11469" r="8935" b="6487"/>
          <a:stretch/>
        </p:blipFill>
        <p:spPr>
          <a:xfrm>
            <a:off x="1352548" y="3749454"/>
            <a:ext cx="5251599" cy="3771901"/>
          </a:xfrm>
          <a:prstGeom prst="rect">
            <a:avLst/>
          </a:prstGeom>
          <a:ln w="3175" cap="flat" cmpd="sng" algn="ctr">
            <a:solidFill>
              <a:srgbClr val="B7C9D9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outerShdw blurRad="38100" dist="254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0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/>
          <p:cNvSpPr/>
          <p:nvPr/>
        </p:nvSpPr>
        <p:spPr>
          <a:xfrm>
            <a:off x="242230" y="2060045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 2 (Mujer embarazada)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42230" y="1672328"/>
            <a:ext cx="6361917" cy="3074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419" sz="15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Valoración</a:t>
            </a:r>
            <a:endParaRPr lang="es-ES" sz="1500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BD232A-375F-4499-BA3F-741C01AB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230" y="176898"/>
            <a:ext cx="2582969" cy="901395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4B0B533-FCFC-41F7-839F-6D1FB3F2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5251"/>
            <a:ext cx="6858000" cy="262900"/>
          </a:xfrm>
          <a:solidFill>
            <a:srgbClr val="20A0BF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anchor="ctr" anchorCtr="0">
            <a:noAutofit/>
          </a:bodyPr>
          <a:lstStyle>
            <a:lvl1pPr algn="ctr">
              <a:defRPr sz="2800">
                <a:latin typeface="+mj-lt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MIDO Embarazo v4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E7DE8CA-78D7-48BC-982E-9F2FF2C77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8793" y="148417"/>
            <a:ext cx="956977" cy="981266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45" name="Rectángulo redondeado 30">
            <a:extLst>
              <a:ext uri="{FF2B5EF4-FFF2-40B4-BE49-F238E27FC236}">
                <a16:creationId xmlns:a16="http://schemas.microsoft.com/office/drawing/2014/main" id="{629B7929-D0B8-4058-B42C-799525BA3FBA}"/>
              </a:ext>
            </a:extLst>
          </p:cNvPr>
          <p:cNvSpPr/>
          <p:nvPr/>
        </p:nvSpPr>
        <p:spPr>
          <a:xfrm>
            <a:off x="253854" y="2542443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redondeado 31">
            <a:extLst>
              <a:ext uri="{FF2B5EF4-FFF2-40B4-BE49-F238E27FC236}">
                <a16:creationId xmlns:a16="http://schemas.microsoft.com/office/drawing/2014/main" id="{514CE0D3-957F-480B-8ED4-5EC3CB655FC3}"/>
              </a:ext>
            </a:extLst>
          </p:cNvPr>
          <p:cNvSpPr/>
          <p:nvPr/>
        </p:nvSpPr>
        <p:spPr>
          <a:xfrm>
            <a:off x="2382289" y="2542443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redondeado 23">
            <a:extLst>
              <a:ext uri="{FF2B5EF4-FFF2-40B4-BE49-F238E27FC236}">
                <a16:creationId xmlns:a16="http://schemas.microsoft.com/office/drawing/2014/main" id="{9ADDC7EC-49C4-45C7-B4B0-BED57D8B5F8A}"/>
              </a:ext>
            </a:extLst>
          </p:cNvPr>
          <p:cNvSpPr/>
          <p:nvPr/>
        </p:nvSpPr>
        <p:spPr>
          <a:xfrm>
            <a:off x="253853" y="3978816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redondeado 24">
            <a:extLst>
              <a:ext uri="{FF2B5EF4-FFF2-40B4-BE49-F238E27FC236}">
                <a16:creationId xmlns:a16="http://schemas.microsoft.com/office/drawing/2014/main" id="{306CEF9B-2254-42A9-A133-96E815309473}"/>
              </a:ext>
            </a:extLst>
          </p:cNvPr>
          <p:cNvSpPr/>
          <p:nvPr/>
        </p:nvSpPr>
        <p:spPr>
          <a:xfrm>
            <a:off x="2382288" y="3978816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redondeado 25">
            <a:extLst>
              <a:ext uri="{FF2B5EF4-FFF2-40B4-BE49-F238E27FC236}">
                <a16:creationId xmlns:a16="http://schemas.microsoft.com/office/drawing/2014/main" id="{37405287-AF8A-4C2E-870D-1451715FF28B}"/>
              </a:ext>
            </a:extLst>
          </p:cNvPr>
          <p:cNvSpPr/>
          <p:nvPr/>
        </p:nvSpPr>
        <p:spPr>
          <a:xfrm>
            <a:off x="253853" y="5415189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redondeado 26">
            <a:extLst>
              <a:ext uri="{FF2B5EF4-FFF2-40B4-BE49-F238E27FC236}">
                <a16:creationId xmlns:a16="http://schemas.microsoft.com/office/drawing/2014/main" id="{2B9CBC44-BD76-45FF-8D21-23C7660C104C}"/>
              </a:ext>
            </a:extLst>
          </p:cNvPr>
          <p:cNvSpPr/>
          <p:nvPr/>
        </p:nvSpPr>
        <p:spPr>
          <a:xfrm>
            <a:off x="2382288" y="5415189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29">
            <a:extLst>
              <a:ext uri="{FF2B5EF4-FFF2-40B4-BE49-F238E27FC236}">
                <a16:creationId xmlns:a16="http://schemas.microsoft.com/office/drawing/2014/main" id="{F7A1B92B-93D8-432E-9F1C-0FA62AEBCAB2}"/>
              </a:ext>
            </a:extLst>
          </p:cNvPr>
          <p:cNvSpPr/>
          <p:nvPr/>
        </p:nvSpPr>
        <p:spPr>
          <a:xfrm>
            <a:off x="253853" y="6851562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redondeado 40">
            <a:extLst>
              <a:ext uri="{FF2B5EF4-FFF2-40B4-BE49-F238E27FC236}">
                <a16:creationId xmlns:a16="http://schemas.microsoft.com/office/drawing/2014/main" id="{0F79009C-5D4B-408F-BABA-F4D4493087B3}"/>
              </a:ext>
            </a:extLst>
          </p:cNvPr>
          <p:cNvSpPr/>
          <p:nvPr/>
        </p:nvSpPr>
        <p:spPr>
          <a:xfrm>
            <a:off x="2382288" y="6851562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44">
            <a:extLst>
              <a:ext uri="{FF2B5EF4-FFF2-40B4-BE49-F238E27FC236}">
                <a16:creationId xmlns:a16="http://schemas.microsoft.com/office/drawing/2014/main" id="{C813065A-EE50-4274-86F9-A62012C2EEBA}"/>
              </a:ext>
            </a:extLst>
          </p:cNvPr>
          <p:cNvSpPr txBox="1"/>
          <p:nvPr/>
        </p:nvSpPr>
        <p:spPr>
          <a:xfrm>
            <a:off x="2382288" y="4233692"/>
            <a:ext cx="4233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Cuestionario factores de riesgo 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Diferentes opciones de respuesta en los combos según la pregunta </a:t>
            </a:r>
          </a:p>
        </p:txBody>
      </p:sp>
      <p:sp>
        <p:nvSpPr>
          <p:cNvPr id="56" name="CuadroTexto 45">
            <a:extLst>
              <a:ext uri="{FF2B5EF4-FFF2-40B4-BE49-F238E27FC236}">
                <a16:creationId xmlns:a16="http://schemas.microsoft.com/office/drawing/2014/main" id="{ACED1F89-1C40-4887-BFAC-31FB98944B0D}"/>
              </a:ext>
            </a:extLst>
          </p:cNvPr>
          <p:cNvSpPr txBox="1"/>
          <p:nvPr/>
        </p:nvSpPr>
        <p:spPr>
          <a:xfrm>
            <a:off x="2382288" y="5482095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Mediciones básicas </a:t>
            </a:r>
          </a:p>
          <a:p>
            <a:pPr lvl="1">
              <a:buClr>
                <a:srgbClr val="0079A4"/>
              </a:buClr>
            </a:pPr>
            <a:r>
              <a:rPr lang="es-419" sz="1400" dirty="0"/>
              <a:t>Registro de las mediciones como: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Peso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Talla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Presión arterial </a:t>
            </a:r>
          </a:p>
        </p:txBody>
      </p:sp>
      <p:pic>
        <p:nvPicPr>
          <p:cNvPr id="57" name="Imagen 2" descr="Recorte de pantalla">
            <a:extLst>
              <a:ext uri="{FF2B5EF4-FFF2-40B4-BE49-F238E27FC236}">
                <a16:creationId xmlns:a16="http://schemas.microsoft.com/office/drawing/2014/main" id="{F65089DA-EF27-41D2-9622-254C90EEFF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2737848"/>
            <a:ext cx="1805925" cy="917514"/>
          </a:xfrm>
          <a:prstGeom prst="rect">
            <a:avLst/>
          </a:prstGeom>
        </p:spPr>
      </p:pic>
      <p:sp>
        <p:nvSpPr>
          <p:cNvPr id="58" name="CuadroTexto 46">
            <a:extLst>
              <a:ext uri="{FF2B5EF4-FFF2-40B4-BE49-F238E27FC236}">
                <a16:creationId xmlns:a16="http://schemas.microsoft.com/office/drawing/2014/main" id="{272DF94B-EB52-403D-AB66-A4BBEFF381C8}"/>
              </a:ext>
            </a:extLst>
          </p:cNvPr>
          <p:cNvSpPr txBox="1"/>
          <p:nvPr/>
        </p:nvSpPr>
        <p:spPr>
          <a:xfrm>
            <a:off x="2382288" y="2709708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Antecedentes Ginecológicos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Fecha de última regla 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Fecha probable de parto 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Semana de gestación  </a:t>
            </a:r>
          </a:p>
        </p:txBody>
      </p:sp>
      <p:pic>
        <p:nvPicPr>
          <p:cNvPr id="59" name="Imagen 8" descr="Recorte de pantalla">
            <a:extLst>
              <a:ext uri="{FF2B5EF4-FFF2-40B4-BE49-F238E27FC236}">
                <a16:creationId xmlns:a16="http://schemas.microsoft.com/office/drawing/2014/main" id="{3FC83197-374A-43D5-AD58-3344092F0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8" y="4157870"/>
            <a:ext cx="1805925" cy="902077"/>
          </a:xfrm>
          <a:prstGeom prst="rect">
            <a:avLst/>
          </a:prstGeom>
        </p:spPr>
      </p:pic>
      <p:pic>
        <p:nvPicPr>
          <p:cNvPr id="60" name="Imagen 9" descr="Recorte de pantalla">
            <a:extLst>
              <a:ext uri="{FF2B5EF4-FFF2-40B4-BE49-F238E27FC236}">
                <a16:creationId xmlns:a16="http://schemas.microsoft.com/office/drawing/2014/main" id="{4B1A2425-A362-4C99-92FB-DCC61355AB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7" y="5465431"/>
            <a:ext cx="1537724" cy="1184694"/>
          </a:xfrm>
          <a:prstGeom prst="rect">
            <a:avLst/>
          </a:prstGeom>
        </p:spPr>
      </p:pic>
      <p:sp>
        <p:nvSpPr>
          <p:cNvPr id="61" name="CuadroTexto 47">
            <a:extLst>
              <a:ext uri="{FF2B5EF4-FFF2-40B4-BE49-F238E27FC236}">
                <a16:creationId xmlns:a16="http://schemas.microsoft.com/office/drawing/2014/main" id="{478619F9-4BB6-41E2-98D0-6F6833AA19C9}"/>
              </a:ext>
            </a:extLst>
          </p:cNvPr>
          <p:cNvSpPr txBox="1"/>
          <p:nvPr/>
        </p:nvSpPr>
        <p:spPr>
          <a:xfrm>
            <a:off x="2382288" y="6913296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Valoración de glucosa</a:t>
            </a:r>
          </a:p>
          <a:p>
            <a:pPr lvl="1">
              <a:buClr>
                <a:srgbClr val="0079A4"/>
              </a:buClr>
            </a:pPr>
            <a:r>
              <a:rPr lang="es-419" sz="1400" dirty="0"/>
              <a:t>Registro de las mediciones como: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Glucosa capilar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Glucosa plasmática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% de Hemoglobina glucosilada</a:t>
            </a:r>
          </a:p>
        </p:txBody>
      </p:sp>
      <p:pic>
        <p:nvPicPr>
          <p:cNvPr id="62" name="Imagen 10" descr="Recorte de pantalla">
            <a:extLst>
              <a:ext uri="{FF2B5EF4-FFF2-40B4-BE49-F238E27FC236}">
                <a16:creationId xmlns:a16="http://schemas.microsoft.com/office/drawing/2014/main" id="{6EB853AF-C771-445F-AE98-F11849988E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6" y="6908816"/>
            <a:ext cx="1537724" cy="11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/>
          <p:cNvSpPr/>
          <p:nvPr/>
        </p:nvSpPr>
        <p:spPr>
          <a:xfrm>
            <a:off x="242230" y="2060045"/>
            <a:ext cx="6361917" cy="262900"/>
          </a:xfrm>
          <a:prstGeom prst="roundRect">
            <a:avLst>
              <a:gd name="adj" fmla="val 0"/>
            </a:avLst>
          </a:prstGeom>
          <a:solidFill>
            <a:srgbClr val="78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CASO 2 (Mujer embarazada)</a:t>
            </a:r>
            <a:endParaRPr lang="es-ES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42230" y="1672328"/>
            <a:ext cx="6361917" cy="30747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419" sz="15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Valoración</a:t>
            </a:r>
            <a:endParaRPr lang="es-ES" sz="1500" dirty="0">
              <a:solidFill>
                <a:schemeClr val="tx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BD232A-375F-4499-BA3F-741C01AB7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230" y="176898"/>
            <a:ext cx="2582969" cy="901395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4B0B533-FCFC-41F7-839F-6D1FB3F2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5251"/>
            <a:ext cx="6858000" cy="262900"/>
          </a:xfrm>
          <a:solidFill>
            <a:srgbClr val="20A0BF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bIns="0" anchor="ctr" anchorCtr="0">
            <a:noAutofit/>
          </a:bodyPr>
          <a:lstStyle>
            <a:lvl1pPr algn="ctr">
              <a:defRPr sz="2800">
                <a:latin typeface="+mj-lt"/>
              </a:defRPr>
            </a:lvl1pPr>
          </a:lstStyle>
          <a:p>
            <a:pPr>
              <a:lnSpc>
                <a:spcPct val="110000"/>
              </a:lnSpc>
            </a:pPr>
            <a:r>
              <a:rPr lang="es-MX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MIDO Embarazo v4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E7DE8CA-78D7-48BC-982E-9F2FF2C77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8793" y="148417"/>
            <a:ext cx="956977" cy="981266"/>
          </a:xfrm>
          <a:prstGeom prst="rect">
            <a:avLst/>
          </a:prstGeom>
          <a:effectLst>
            <a:outerShdw blurRad="508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4" name="Rectángulo redondeado 30">
            <a:extLst>
              <a:ext uri="{FF2B5EF4-FFF2-40B4-BE49-F238E27FC236}">
                <a16:creationId xmlns:a16="http://schemas.microsoft.com/office/drawing/2014/main" id="{899DD748-81C1-4958-B32F-3C41C10DE7D2}"/>
              </a:ext>
            </a:extLst>
          </p:cNvPr>
          <p:cNvSpPr/>
          <p:nvPr/>
        </p:nvSpPr>
        <p:spPr>
          <a:xfrm>
            <a:off x="253853" y="2505803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31">
            <a:extLst>
              <a:ext uri="{FF2B5EF4-FFF2-40B4-BE49-F238E27FC236}">
                <a16:creationId xmlns:a16="http://schemas.microsoft.com/office/drawing/2014/main" id="{EA2B7664-8EF0-403D-90EE-3B5E4C1B71C8}"/>
              </a:ext>
            </a:extLst>
          </p:cNvPr>
          <p:cNvSpPr/>
          <p:nvPr/>
        </p:nvSpPr>
        <p:spPr>
          <a:xfrm>
            <a:off x="2382288" y="2505803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3">
            <a:extLst>
              <a:ext uri="{FF2B5EF4-FFF2-40B4-BE49-F238E27FC236}">
                <a16:creationId xmlns:a16="http://schemas.microsoft.com/office/drawing/2014/main" id="{DC46333F-6CED-49E2-BBF9-1F24A2D7A8D2}"/>
              </a:ext>
            </a:extLst>
          </p:cNvPr>
          <p:cNvSpPr/>
          <p:nvPr/>
        </p:nvSpPr>
        <p:spPr>
          <a:xfrm>
            <a:off x="253852" y="3942176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4">
            <a:extLst>
              <a:ext uri="{FF2B5EF4-FFF2-40B4-BE49-F238E27FC236}">
                <a16:creationId xmlns:a16="http://schemas.microsoft.com/office/drawing/2014/main" id="{71631EAF-473A-4055-ABF9-8BB8E1447D86}"/>
              </a:ext>
            </a:extLst>
          </p:cNvPr>
          <p:cNvSpPr/>
          <p:nvPr/>
        </p:nvSpPr>
        <p:spPr>
          <a:xfrm>
            <a:off x="2382287" y="3942176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5">
            <a:extLst>
              <a:ext uri="{FF2B5EF4-FFF2-40B4-BE49-F238E27FC236}">
                <a16:creationId xmlns:a16="http://schemas.microsoft.com/office/drawing/2014/main" id="{0CE3C917-330E-4867-8978-0B0FFD4B81CD}"/>
              </a:ext>
            </a:extLst>
          </p:cNvPr>
          <p:cNvSpPr/>
          <p:nvPr/>
        </p:nvSpPr>
        <p:spPr>
          <a:xfrm>
            <a:off x="253852" y="5378549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6">
            <a:extLst>
              <a:ext uri="{FF2B5EF4-FFF2-40B4-BE49-F238E27FC236}">
                <a16:creationId xmlns:a16="http://schemas.microsoft.com/office/drawing/2014/main" id="{5326CD02-FC51-484A-AA19-0EEED7E11B4E}"/>
              </a:ext>
            </a:extLst>
          </p:cNvPr>
          <p:cNvSpPr/>
          <p:nvPr/>
        </p:nvSpPr>
        <p:spPr>
          <a:xfrm>
            <a:off x="2382287" y="5378549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redondeado 29">
            <a:extLst>
              <a:ext uri="{FF2B5EF4-FFF2-40B4-BE49-F238E27FC236}">
                <a16:creationId xmlns:a16="http://schemas.microsoft.com/office/drawing/2014/main" id="{B67B44B0-29FF-4FA8-B830-79FFAB423E74}"/>
              </a:ext>
            </a:extLst>
          </p:cNvPr>
          <p:cNvSpPr/>
          <p:nvPr/>
        </p:nvSpPr>
        <p:spPr>
          <a:xfrm>
            <a:off x="253852" y="6814922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40">
            <a:extLst>
              <a:ext uri="{FF2B5EF4-FFF2-40B4-BE49-F238E27FC236}">
                <a16:creationId xmlns:a16="http://schemas.microsoft.com/office/drawing/2014/main" id="{79A8753F-DF61-4583-80C1-DC89035CF71C}"/>
              </a:ext>
            </a:extLst>
          </p:cNvPr>
          <p:cNvSpPr/>
          <p:nvPr/>
        </p:nvSpPr>
        <p:spPr>
          <a:xfrm>
            <a:off x="2382287" y="6814922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46">
            <a:extLst>
              <a:ext uri="{FF2B5EF4-FFF2-40B4-BE49-F238E27FC236}">
                <a16:creationId xmlns:a16="http://schemas.microsoft.com/office/drawing/2014/main" id="{A5E9F06D-DD46-40B4-8C83-53878A3454F3}"/>
              </a:ext>
            </a:extLst>
          </p:cNvPr>
          <p:cNvSpPr txBox="1"/>
          <p:nvPr/>
        </p:nvSpPr>
        <p:spPr>
          <a:xfrm>
            <a:off x="2382287" y="2673068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Resumen de las Valoraciones </a:t>
            </a:r>
          </a:p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endParaRPr lang="es-419" sz="1400" b="1" dirty="0"/>
          </a:p>
          <a:p>
            <a:pPr lvl="1">
              <a:buClr>
                <a:srgbClr val="2699B0"/>
              </a:buClr>
            </a:pPr>
            <a:r>
              <a:rPr lang="es-419" sz="1400" dirty="0"/>
              <a:t>A partir de los resultados obtenidos en cada valoración realizada </a:t>
            </a:r>
          </a:p>
        </p:txBody>
      </p:sp>
      <p:pic>
        <p:nvPicPr>
          <p:cNvPr id="34" name="Imagen 1" descr="Recorte de pantalla">
            <a:extLst>
              <a:ext uri="{FF2B5EF4-FFF2-40B4-BE49-F238E27FC236}">
                <a16:creationId xmlns:a16="http://schemas.microsoft.com/office/drawing/2014/main" id="{F7CA6A75-9F90-4B0D-9C6A-99BABB07D1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6" y="2555897"/>
            <a:ext cx="1446684" cy="1188047"/>
          </a:xfrm>
          <a:prstGeom prst="rect">
            <a:avLst/>
          </a:prstGeom>
        </p:spPr>
      </p:pic>
      <p:sp>
        <p:nvSpPr>
          <p:cNvPr id="36" name="CuadroTexto 32">
            <a:extLst>
              <a:ext uri="{FF2B5EF4-FFF2-40B4-BE49-F238E27FC236}">
                <a16:creationId xmlns:a16="http://schemas.microsoft.com/office/drawing/2014/main" id="{3C7B0E61-8B0C-4631-9B83-F1AA5D776AD4}"/>
              </a:ext>
            </a:extLst>
          </p:cNvPr>
          <p:cNvSpPr txBox="1"/>
          <p:nvPr/>
        </p:nvSpPr>
        <p:spPr>
          <a:xfrm>
            <a:off x="2382287" y="4000122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Resultados personalizados </a:t>
            </a:r>
          </a:p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endParaRPr lang="es-419" sz="1400" dirty="0"/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Visualización de los datos registrados y  resultados por sección </a:t>
            </a:r>
          </a:p>
        </p:txBody>
      </p:sp>
      <p:pic>
        <p:nvPicPr>
          <p:cNvPr id="37" name="Imagen 5" descr="Recorte de pantalla">
            <a:extLst>
              <a:ext uri="{FF2B5EF4-FFF2-40B4-BE49-F238E27FC236}">
                <a16:creationId xmlns:a16="http://schemas.microsoft.com/office/drawing/2014/main" id="{625FC8D7-4B78-4B48-A4CD-363398A6D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9" y="4018292"/>
            <a:ext cx="1356818" cy="1149477"/>
          </a:xfrm>
          <a:prstGeom prst="rect">
            <a:avLst/>
          </a:prstGeom>
        </p:spPr>
      </p:pic>
      <p:sp>
        <p:nvSpPr>
          <p:cNvPr id="38" name="CuadroTexto 33">
            <a:extLst>
              <a:ext uri="{FF2B5EF4-FFF2-40B4-BE49-F238E27FC236}">
                <a16:creationId xmlns:a16="http://schemas.microsoft.com/office/drawing/2014/main" id="{C59C1465-1826-412E-BEC5-2ACC29BA0F7A}"/>
              </a:ext>
            </a:extLst>
          </p:cNvPr>
          <p:cNvSpPr txBox="1"/>
          <p:nvPr/>
        </p:nvSpPr>
        <p:spPr>
          <a:xfrm>
            <a:off x="2382287" y="5447646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Recomendaciones de:</a:t>
            </a:r>
            <a:endParaRPr lang="es-419" sz="1400" dirty="0"/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Alimentación saludable </a:t>
            </a:r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Actividad física </a:t>
            </a:r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Cuidados </a:t>
            </a:r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Datos de alerta </a:t>
            </a:r>
          </a:p>
        </p:txBody>
      </p:sp>
      <p:pic>
        <p:nvPicPr>
          <p:cNvPr id="39" name="Imagen 6" descr="Recorte de pantalla">
            <a:extLst>
              <a:ext uri="{FF2B5EF4-FFF2-40B4-BE49-F238E27FC236}">
                <a16:creationId xmlns:a16="http://schemas.microsoft.com/office/drawing/2014/main" id="{0D89DA41-E1E1-43B9-B0D5-8B5AED5BE8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9" y="5418941"/>
            <a:ext cx="989417" cy="1212236"/>
          </a:xfrm>
          <a:prstGeom prst="rect">
            <a:avLst/>
          </a:prstGeom>
        </p:spPr>
      </p:pic>
      <p:sp>
        <p:nvSpPr>
          <p:cNvPr id="40" name="CuadroTexto 34">
            <a:extLst>
              <a:ext uri="{FF2B5EF4-FFF2-40B4-BE49-F238E27FC236}">
                <a16:creationId xmlns:a16="http://schemas.microsoft.com/office/drawing/2014/main" id="{72B0DE8B-916E-4F79-B677-1D16D21C3DF8}"/>
              </a:ext>
            </a:extLst>
          </p:cNvPr>
          <p:cNvSpPr txBox="1"/>
          <p:nvPr/>
        </p:nvSpPr>
        <p:spPr>
          <a:xfrm>
            <a:off x="2382287" y="7199822"/>
            <a:ext cx="423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Envío de resultados por correo electrónico para la mujer embarazada </a:t>
            </a:r>
            <a:endParaRPr lang="es-419" sz="1400" dirty="0"/>
          </a:p>
        </p:txBody>
      </p:sp>
      <p:pic>
        <p:nvPicPr>
          <p:cNvPr id="41" name="Imagen 7" descr="Recorte de pantalla">
            <a:extLst>
              <a:ext uri="{FF2B5EF4-FFF2-40B4-BE49-F238E27FC236}">
                <a16:creationId xmlns:a16="http://schemas.microsoft.com/office/drawing/2014/main" id="{1C1FC211-BB4E-47F2-A631-92F67CAE82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2" y="6975853"/>
            <a:ext cx="1772565" cy="9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50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345</Words>
  <Application>Microsoft Office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SemiBold</vt:lpstr>
      <vt:lpstr>Wingdings</vt:lpstr>
      <vt:lpstr>Tema de Office</vt:lpstr>
      <vt:lpstr>Guía rápida para la utilización de   Embarazo</vt:lpstr>
      <vt:lpstr>MIDO Embarazo v4</vt:lpstr>
      <vt:lpstr>MIDO Embarazo v4</vt:lpstr>
      <vt:lpstr>MIDO Embarazo v4</vt:lpstr>
      <vt:lpstr>MIDO Embarazo v4</vt:lpstr>
      <vt:lpstr>MIDO Embarazo v4</vt:lpstr>
      <vt:lpstr>MIDO Embarazo v4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Belmont Morales</dc:creator>
  <cp:lastModifiedBy>AMV THSD</cp:lastModifiedBy>
  <cp:revision>47</cp:revision>
  <cp:lastPrinted>2018-06-27T21:05:09Z</cp:lastPrinted>
  <dcterms:created xsi:type="dcterms:W3CDTF">2018-06-08T13:37:06Z</dcterms:created>
  <dcterms:modified xsi:type="dcterms:W3CDTF">2022-01-19T21:09:49Z</dcterms:modified>
</cp:coreProperties>
</file>